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_rels/notesSlide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media/image1.png" ContentType="image/png"/>
  <Override PartName="/ppt/media/image2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presProps.xml" ContentType="application/vnd.openxmlformats-officedocument.presentationml.presProps+xml"/>
  <Override PartName="/ppt/_rels/presentation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Kliknij, aby przesunąć slajd</a:t>
            </a: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216000" indent="0">
              <a:buNone/>
            </a:pPr>
            <a:r>
              <a:rPr b="0" lang="pl-PL" sz="2000" spc="-1" strike="noStrike">
                <a:solidFill>
                  <a:srgbClr val="000000"/>
                </a:solidFill>
                <a:latin typeface="Arial"/>
              </a:rPr>
              <a:t>Kliknij, aby edytować format notatek</a:t>
            </a:r>
            <a:endParaRPr b="0" lang="pl-PL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&lt;główka&gt;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 idx="7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&lt;data/godzina&gt;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ftr" idx="8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7" name="PlaceHolder 6"/>
          <p:cNvSpPr>
            <a:spLocks noGrp="1"/>
          </p:cNvSpPr>
          <p:nvPr>
            <p:ph type="sldNum" idx="9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indent="0" algn="r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D4084B7C-D8A7-462F-8864-367049B70371}" type="slidenum"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&lt;numer&gt;</a:t>
            </a:fld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16000" indent="0">
              <a:buNone/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sldNum" idx="1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indent="0" algn="r">
              <a:lnSpc>
                <a:spcPct val="100000"/>
              </a:lnSpc>
              <a:buNone/>
              <a:defRPr b="0" lang="pl-PL" sz="12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74516336-79BC-4D9E-BA3F-A64C9C17811C}" type="slidenum">
              <a:rPr b="0" lang="pl-PL" sz="1200" spc="-1" strike="noStrike">
                <a:solidFill>
                  <a:srgbClr val="000000"/>
                </a:solidFill>
                <a:latin typeface="Times New Roman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49AA6E4-2D7F-4AD1-B73A-DCE567AD647F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AF49677-DF1E-473E-B6A6-79487E569E2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F0D7A27-1C98-425D-93CB-82D645CCFED7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C03FEDB-6C26-4052-8244-F88D7215D538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33568D3-F80C-4F85-BE0B-80AD740721BE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251BF05-E388-4A5D-BCC5-AC8B1AF49779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F64C67C-FBA9-46F0-8A42-11D669A9489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755BCFEE-CA49-4215-9B74-C8A98926D72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9078199-140D-45C2-AD68-35D941DA92FD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26A27D49-218D-43AF-AA3E-9C291B170CB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6F917F5-F736-42C3-A986-679CA92DAD0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A656405-E5D0-4B62-8BC0-B9018EDF083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6FE481C-6616-4DAF-B4EE-7094B5E41D1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DC55F42-1BC3-4C08-BC5F-C212AA95D65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9B951D5-AE65-4D40-98FF-771D66DCF83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56FAFA0-3BA3-426E-985D-BD857477F75D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A147F90-883A-4811-BD1F-C5D7D56DC72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E15B2CB-F4A5-4EED-8755-3C65375795A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0163115-A18C-4A58-A67D-98F83FB2C50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7020A20-26BC-42F9-A00B-8BFBBE477279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pl-PL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53188AA-816F-4AAD-9C49-593B902FFAD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A75502E-97C4-46D5-B22F-C3B9B061EED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42BD494-C735-43E3-AE08-7405A0CBC9E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9639519-668A-407D-A43B-03F619DF0C2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l-PL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en-US" sz="60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pl-PL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 </a:t>
            </a:r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508DB433-9DF2-4CE5-97E8-61C29954CA23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2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</a:rPr>
              <a:t>Kliknij, aby edytować format tekstu konspektu</a:t>
            </a: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Drugi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Trzeci poziom konspektu</a:t>
            </a: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</a:rPr>
              <a:t>Czwarty poziom konspektu</a:t>
            </a: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Piąty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Szósty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l-PL" sz="2000" spc="-1" strike="noStrike">
                <a:solidFill>
                  <a:srgbClr val="000000"/>
                </a:solidFill>
                <a:latin typeface="Calibri"/>
              </a:rPr>
              <a:t>Siódmy poziom konspektu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en-US" sz="44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pl-PL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  <a:p>
            <a:pPr lvl="1" marL="6858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</a:rPr>
              <a:t>Second level</a:t>
            </a:r>
            <a:endParaRPr b="0" lang="pl-PL" sz="24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Third level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level</a:t>
            </a: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Fifth level</a:t>
            </a: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>
              <a:lnSpc>
                <a:spcPct val="100000"/>
              </a:lnSpc>
              <a:buNone/>
            </a:pPr>
            <a:r>
              <a:rPr b="0" lang="en-US" sz="1200" spc="-1" strike="noStrike">
                <a:solidFill>
                  <a:srgbClr val="8b8b8b"/>
                </a:solidFill>
                <a:latin typeface="Calibri"/>
              </a:rPr>
              <a:t>&lt;data/godzina&gt;</a:t>
            </a:r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buNone/>
              <a:defRPr b="0" lang="pl-PL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l-PL" sz="1400" spc="-1" strike="noStrike">
                <a:solidFill>
                  <a:srgbClr val="000000"/>
                </a:solidFill>
                <a:latin typeface="Times New Roman"/>
              </a:rPr>
              <a:t>&lt;stopka&gt;</a:t>
            </a:r>
            <a:endParaRPr b="0" lang="pl-PL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defRPr b="0" lang="en-US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</a:pPr>
            <a:fld id="{88DE57AA-DA11-4342-9625-1C7EA5BFD382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&lt;numer&gt;</a:t>
            </a:fld>
            <a:endParaRPr b="0" lang="pl-PL" sz="12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0" lang="pl-PL" sz="60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Zeszyt doświadczeń</a:t>
            </a:r>
            <a:endParaRPr b="0" lang="pl-PL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 algn="ctr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2400" spc="-1" strike="noStrike">
                <a:solidFill>
                  <a:srgbClr val="000000"/>
                </a:solidFill>
                <a:latin typeface="Calibri"/>
                <a:ea typeface="Calibri"/>
              </a:rPr>
              <a:t>Bartosz Skrzypulec 8a</a:t>
            </a:r>
            <a:endParaRPr b="0" lang="pl-PL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Rectangle 9"/>
          <p:cNvSpPr/>
          <p:nvPr/>
        </p:nvSpPr>
        <p:spPr>
          <a:xfrm>
            <a:off x="1440" y="0"/>
            <a:ext cx="1218852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91" name="Rectangle 11"/>
          <p:cNvSpPr/>
          <p:nvPr/>
        </p:nvSpPr>
        <p:spPr>
          <a:xfrm>
            <a:off x="1440" y="0"/>
            <a:ext cx="12188520" cy="6857640"/>
          </a:xfrm>
          <a:prstGeom prst="rect">
            <a:avLst/>
          </a:pr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92" name="Rectangle 13"/>
          <p:cNvSpPr/>
          <p:nvPr/>
        </p:nvSpPr>
        <p:spPr>
          <a:xfrm>
            <a:off x="1478160" y="699840"/>
            <a:ext cx="10713240" cy="543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423000" y="540000"/>
            <a:ext cx="4274280" cy="21355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indent="0">
              <a:lnSpc>
                <a:spcPct val="90000"/>
              </a:lnSpc>
              <a:buNone/>
            </a:pPr>
            <a:r>
              <a:rPr b="0" lang="pl-PL" sz="48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"NIEWIDZIALNY LONT"</a:t>
            </a:r>
            <a:endParaRPr b="0" lang="pl-PL" sz="4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buNone/>
            </a:pPr>
            <a:endParaRPr b="0" lang="pl-PL" sz="4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/>
          </p:nvPr>
        </p:nvSpPr>
        <p:spPr>
          <a:xfrm>
            <a:off x="423000" y="2880360"/>
            <a:ext cx="4274280" cy="30949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br>
              <a:rPr sz="1800"/>
            </a:b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Calibri"/>
              </a:rPr>
              <a:t>Potrzebne materiały: Świeczka, zapałka lub zapalniczka.</a:t>
            </a:r>
            <a:br>
              <a:rPr sz="1800"/>
            </a:b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Calibri"/>
              </a:rPr>
              <a:t>Opis doświadczenia: Zapaloną świeczkę gasimy a następnie podstawiamy ogień do dymu.</a:t>
            </a:r>
            <a:br>
              <a:rPr sz="1800"/>
            </a:b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Calibri"/>
              </a:rPr>
              <a:t>Obserwacje: Świeczka zapala się.</a:t>
            </a:r>
            <a:br>
              <a:rPr sz="1800"/>
            </a:b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1800" spc="-1" strike="noStrike">
                <a:solidFill>
                  <a:srgbClr val="000000"/>
                </a:solidFill>
                <a:latin typeface="Calibri"/>
                <a:ea typeface="Calibri"/>
              </a:rPr>
              <a:t>Wnioski: Opary świeczki są łatwopalne.</a:t>
            </a:r>
            <a:endParaRPr b="0" lang="pl-PL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95" name="Obraz 4" descr="Obraz zawierający w pomieszczeniu, podłoga, napój&#10;&#10;Opis wygenerowany automatycznie"/>
          <p:cNvPicPr/>
          <p:nvPr/>
        </p:nvPicPr>
        <p:blipFill>
          <a:blip r:embed="rId1"/>
          <a:srcRect l="6712" t="0" r="14658" b="2"/>
          <a:stretch/>
        </p:blipFill>
        <p:spPr>
          <a:xfrm>
            <a:off x="8546400" y="709920"/>
            <a:ext cx="3210840" cy="5445360"/>
          </a:xfrm>
          <a:prstGeom prst="rect">
            <a:avLst/>
          </a:prstGeom>
          <a:ln w="0">
            <a:noFill/>
          </a:ln>
        </p:spPr>
      </p:pic>
      <p:pic>
        <p:nvPicPr>
          <p:cNvPr id="96" name="Obraz 5" descr="Obraz zawierający w pomieszczeniu, podłoga, kubek, napój&#10;&#10;Opis wygenerowany automatycznie"/>
          <p:cNvPicPr/>
          <p:nvPr/>
        </p:nvPicPr>
        <p:blipFill>
          <a:blip r:embed="rId2"/>
          <a:srcRect l="8428" t="0" r="12943" b="2"/>
          <a:stretch/>
        </p:blipFill>
        <p:spPr>
          <a:xfrm>
            <a:off x="5071320" y="729720"/>
            <a:ext cx="3210840" cy="5445360"/>
          </a:xfrm>
          <a:prstGeom prst="rect">
            <a:avLst/>
          </a:prstGeom>
          <a:ln w="0">
            <a:noFill/>
          </a:ln>
        </p:spPr>
      </p:pic>
      <p:cxnSp>
        <p:nvCxnSpPr>
          <p:cNvPr id="97" name="Straight Connector 15"/>
          <p:cNvCxnSpPr/>
          <p:nvPr/>
        </p:nvCxnSpPr>
        <p:spPr>
          <a:xfrm flipV="1">
            <a:off x="11365920" y="0"/>
            <a:ext cx="360" cy="6858360"/>
          </a:xfrm>
          <a:prstGeom prst="straightConnector1">
            <a:avLst/>
          </a:prstGeom>
          <a:ln cap="rnd" w="9525">
            <a:solidFill>
              <a:srgbClr val="4472c4"/>
            </a:solidFill>
            <a:prstDash val="dash"/>
          </a:ln>
        </p:spPr>
      </p:cxnSp>
      <p:sp>
        <p:nvSpPr>
          <p:cNvPr id="98" name="Rectangle 17"/>
          <p:cNvSpPr/>
          <p:nvPr/>
        </p:nvSpPr>
        <p:spPr>
          <a:xfrm>
            <a:off x="11747880" y="705960"/>
            <a:ext cx="445320" cy="544536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540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38160" horzOverflow="overflow" vertOverflow="overflow" lIns="0" rIns="0" tIns="0" bIns="0" anchor="ctr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3000" spc="-1" strike="noStrike">
              <a:solidFill>
                <a:srgbClr val="000000"/>
              </a:solidFill>
              <a:latin typeface="Helvetica Neue Medium"/>
              <a:ea typeface="Helvetica Neue Medium"/>
            </a:endParaRPr>
          </a:p>
        </p:txBody>
      </p:sp>
      <p:cxnSp>
        <p:nvCxnSpPr>
          <p:cNvPr id="99" name="Straight Connector 19"/>
          <p:cNvCxnSpPr/>
          <p:nvPr/>
        </p:nvCxnSpPr>
        <p:spPr>
          <a:xfrm>
            <a:off x="0" y="6146280"/>
            <a:ext cx="12192120" cy="360"/>
          </a:xfrm>
          <a:prstGeom prst="straightConnector1">
            <a:avLst/>
          </a:prstGeom>
          <a:ln cap="rnd" w="9525">
            <a:solidFill>
              <a:srgbClr val="4472c4"/>
            </a:solidFill>
            <a:prstDash val="dash"/>
          </a:ln>
        </p:spPr>
      </p:cxn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0" name="Rectangle 9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8080" y="345960"/>
            <a:ext cx="512028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>
              <a:lnSpc>
                <a:spcPct val="90000"/>
              </a:lnSpc>
              <a:buNone/>
            </a:pPr>
            <a:r>
              <a:rPr b="0" lang="pl-PL" sz="4400" spc="-1" strike="noStrike">
                <a:solidFill>
                  <a:srgbClr val="000000"/>
                </a:solidFill>
                <a:latin typeface="Calibri Light"/>
              </a:rPr>
              <a:t>"GWIAZDA Z ZAPAŁEK"</a:t>
            </a:r>
            <a:endParaRPr b="0" lang="pl-PL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0918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br>
              <a:rPr sz="2000"/>
            </a:b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Calibri"/>
              </a:rPr>
              <a:t>Potrzebne materiały: Zapałki i woda.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br>
              <a:rPr sz="2000"/>
            </a:b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Calibri"/>
              </a:rPr>
              <a:t>Opis doświadczenia: Układamy zapałki tak jak jest pokazane na pierwszym zdjęciu, a następnie nalewamy kilka kropel wody.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br>
              <a:rPr sz="2000"/>
            </a:b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Calibri"/>
              </a:rPr>
              <a:t>Obserwacje: Zapałki się rozsuwają</a:t>
            </a:r>
            <a:br>
              <a:rPr sz="2000"/>
            </a:b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Calibri"/>
              </a:rPr>
              <a:t>i tworzą kształt gwiazdy.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br>
              <a:rPr sz="2000"/>
            </a:b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Calibri"/>
              </a:rPr>
              <a:t>Wnioski: Woda wpływa w środek</a:t>
            </a:r>
            <a:br>
              <a:rPr sz="2000"/>
            </a:b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Calibri"/>
              </a:rPr>
              <a:t> zapałek przez co one częściowo </a:t>
            </a:r>
            <a:br>
              <a:rPr sz="2000"/>
            </a:b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Calibri"/>
              </a:rPr>
              <a:t>wracają do poprzedniej, prostej </a:t>
            </a:r>
            <a:br>
              <a:rPr sz="2000"/>
            </a:br>
            <a:r>
              <a:rPr b="0" lang="pl-PL" sz="2000" spc="-1" strike="noStrike">
                <a:solidFill>
                  <a:srgbClr val="000000"/>
                </a:solidFill>
                <a:latin typeface="Calibri"/>
                <a:ea typeface="Calibri"/>
              </a:rPr>
              <a:t>formy (ciśnienie turgorowe).</a:t>
            </a:r>
            <a:endParaRPr b="0" lang="pl-PL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Oval 11"/>
          <p:cNvSpPr/>
          <p:nvPr/>
        </p:nvSpPr>
        <p:spPr>
          <a:xfrm>
            <a:off x="10420560" y="1364760"/>
            <a:ext cx="947160" cy="9216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4" name="Obraz 4"/>
          <p:cNvSpPr/>
          <p:nvPr/>
        </p:nvSpPr>
        <p:spPr>
          <a:xfrm>
            <a:off x="7901280" y="2727720"/>
            <a:ext cx="4290480" cy="4129920"/>
          </a:xfrm>
          <a:custGeom>
            <a:avLst/>
            <a:gdLst>
              <a:gd name="textAreaLeft" fmla="*/ 0 w 4290480"/>
              <a:gd name="textAreaRight" fmla="*/ 4290840 w 4290480"/>
              <a:gd name="textAreaTop" fmla="*/ 0 h 4129920"/>
              <a:gd name="textAreaBottom" fmla="*/ 4130280 h 4129920"/>
            </a:gdLst>
            <a:ahLst/>
            <a:rect l="textAreaLeft" t="textAreaTop" r="textAreaRight" b="textAreaBottom"/>
            <a:pathLst>
              <a:path w="4290741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1" y="751286"/>
                </a:lnTo>
                <a:lnTo>
                  <a:pt x="4290741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Arc 13"/>
          <p:cNvSpPr/>
          <p:nvPr/>
        </p:nvSpPr>
        <p:spPr>
          <a:xfrm flipV="1" rot="4758600">
            <a:off x="6033960" y="-672840"/>
            <a:ext cx="4020840" cy="4020840"/>
          </a:xfrm>
          <a:prstGeom prst="arc">
            <a:avLst>
              <a:gd name="adj1" fmla="val 16200000"/>
              <a:gd name="adj2" fmla="val 20093138"/>
            </a:avLst>
          </a:prstGeom>
          <a:noFill/>
          <a:ln cap="rnd" w="1270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Obraz 5"/>
          <p:cNvSpPr/>
          <p:nvPr/>
        </p:nvSpPr>
        <p:spPr>
          <a:xfrm>
            <a:off x="6261480" y="0"/>
            <a:ext cx="3519000" cy="3007440"/>
          </a:xfrm>
          <a:custGeom>
            <a:avLst/>
            <a:gdLst>
              <a:gd name="textAreaLeft" fmla="*/ 0 w 3519000"/>
              <a:gd name="textAreaRight" fmla="*/ 3519360 w 3519000"/>
              <a:gd name="textAreaTop" fmla="*/ 0 h 3007440"/>
              <a:gd name="textAreaBottom" fmla="*/ 3007800 h 3007440"/>
            </a:gdLst>
            <a:ahLst/>
            <a:rect l="textAreaLeft" t="textAreaTop" r="textAreaRight" b="textAreaBottom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" name="Rectangle 8"/>
          <p:cNvSpPr/>
          <p:nvPr/>
        </p:nvSpPr>
        <p:spPr>
          <a:xfrm>
            <a:off x="0" y="0"/>
            <a:ext cx="1218852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6640" y="723960"/>
            <a:ext cx="6001920" cy="14950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>
              <a:lnSpc>
                <a:spcPct val="90000"/>
              </a:lnSpc>
              <a:buNone/>
            </a:pPr>
            <a:r>
              <a:rPr b="0" lang="pl-PL" sz="40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"MAGICZNY PAPIER"</a:t>
            </a:r>
            <a:endParaRPr b="0" lang="pl-PL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836640" y="2405160"/>
            <a:ext cx="6001920" cy="372852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/>
          </a:bodyPr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br>
              <a:rPr sz="1900"/>
            </a:br>
            <a:r>
              <a:rPr b="0" lang="pl-PL" sz="1900" spc="-1" strike="noStrike">
                <a:solidFill>
                  <a:srgbClr val="000000"/>
                </a:solidFill>
                <a:latin typeface="Calibri"/>
                <a:ea typeface="Calibri"/>
              </a:rPr>
              <a:t>Potrzebne materiały: Szklanka, woda, miska oraz kawałek papieru.</a:t>
            </a:r>
            <a:endParaRPr b="0" lang="pl-PL" sz="19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br>
              <a:rPr sz="1900"/>
            </a:br>
            <a:r>
              <a:rPr b="0" lang="pl-PL" sz="1900" spc="-1" strike="noStrike">
                <a:solidFill>
                  <a:srgbClr val="000000"/>
                </a:solidFill>
                <a:latin typeface="Calibri"/>
                <a:ea typeface="Calibri"/>
              </a:rPr>
              <a:t>Opis doświadczenia: Wlewamy wodę do szklanki a następnie górę  szklanki przykrywamy papierem i odwracamy szklankę.</a:t>
            </a:r>
            <a:endParaRPr b="0" lang="pl-PL" sz="19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br>
              <a:rPr sz="1900"/>
            </a:br>
            <a:r>
              <a:rPr b="0" lang="pl-PL" sz="1900" spc="-1" strike="noStrike">
                <a:solidFill>
                  <a:srgbClr val="000000"/>
                </a:solidFill>
                <a:latin typeface="Calibri"/>
                <a:ea typeface="Calibri"/>
              </a:rPr>
              <a:t>Obserwacje: Papier nie spada tylko trzyma się szklanki.</a:t>
            </a:r>
            <a:endParaRPr b="0" lang="pl-PL" sz="19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br>
              <a:rPr sz="1900"/>
            </a:br>
            <a:r>
              <a:rPr b="0" lang="pl-PL" sz="1900" spc="-1" strike="noStrike">
                <a:solidFill>
                  <a:srgbClr val="000000"/>
                </a:solidFill>
                <a:latin typeface="Calibri"/>
                <a:ea typeface="Calibri"/>
              </a:rPr>
              <a:t>Wnioski: Papier nie odpada, ponieważ trzyma go </a:t>
            </a:r>
            <a:br>
              <a:rPr sz="1900"/>
            </a:br>
            <a:r>
              <a:rPr b="0" lang="pl-PL" sz="1900" spc="-1" strike="noStrike">
                <a:solidFill>
                  <a:srgbClr val="000000"/>
                </a:solidFill>
                <a:latin typeface="Calibri"/>
                <a:ea typeface="Calibri"/>
              </a:rPr>
              <a:t>ciśnienie w środku szklanki.</a:t>
            </a:r>
            <a:endParaRPr b="0" lang="pl-PL" sz="19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0" name="Obraz 4" descr="Obraz zawierający w pomieszczeniu, napój&#10;&#10;Opis wygenerowany automatycznie"/>
          <p:cNvPicPr/>
          <p:nvPr/>
        </p:nvPicPr>
        <p:blipFill>
          <a:blip r:embed="rId1"/>
          <a:srcRect l="2933" t="0" r="0" b="0"/>
          <a:stretch/>
        </p:blipFill>
        <p:spPr>
          <a:xfrm>
            <a:off x="7199280" y="0"/>
            <a:ext cx="499212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pl-PL" sz="44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"NIEWIDZIALNY ATRAMENT"</a:t>
            </a:r>
            <a:endParaRPr b="0" lang="pl-PL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668520" y="1339200"/>
            <a:ext cx="10131120" cy="36486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75000"/>
          </a:bodyPr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br>
              <a:rPr sz="2800"/>
            </a:b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Calibri"/>
              </a:rPr>
              <a:t>Potrzebne materiały: Kartka papieru, sok z cytryny i świeczka.</a:t>
            </a: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br>
              <a:rPr sz="2800"/>
            </a:b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Calibri"/>
              </a:rPr>
              <a:t>Opis doświadczenia: Sokiem z cytryny piszemy po kartce, a następnie podstawiamy pod napis świeczkę.</a:t>
            </a: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br>
              <a:rPr sz="2800"/>
            </a:b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Calibri"/>
              </a:rPr>
              <a:t>Obserwacje: Miejsce pokryte sokiem szybciej </a:t>
            </a: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Calibri"/>
              </a:rPr>
              <a:t>staje się brązowe lub czarne.</a:t>
            </a: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  <a:p>
            <a:pPr indent="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br>
              <a:rPr sz="2800"/>
            </a:b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Calibri"/>
              </a:rPr>
              <a:t>Wnioski: Sok z cytryny ma w sobie węgiel który,</a:t>
            </a:r>
            <a:br>
              <a:rPr sz="2800"/>
            </a:br>
            <a:r>
              <a:rPr b="0" lang="pl-PL" sz="2800" spc="-1" strike="noStrike">
                <a:solidFill>
                  <a:srgbClr val="000000"/>
                </a:solidFill>
                <a:latin typeface="Calibri"/>
                <a:ea typeface="Calibri"/>
              </a:rPr>
              <a:t>wydzielając się powoduje ciemne zabarwienie.</a:t>
            </a:r>
            <a:endParaRPr b="0" lang="pl-PL" sz="2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13" name="Obraz 4" descr="Obraz zawierający tekst, koperta&#10;&#10;Opis wygenerowany automatycznie"/>
          <p:cNvPicPr/>
          <p:nvPr/>
        </p:nvPicPr>
        <p:blipFill>
          <a:blip r:embed="rId1"/>
          <a:stretch/>
        </p:blipFill>
        <p:spPr>
          <a:xfrm rot="16200000">
            <a:off x="7643520" y="2392200"/>
            <a:ext cx="3514680" cy="4686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4" name="Rectangle 9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endParaRPr b="0" lang="en-US" sz="1800" spc="-1" strike="noStrike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429840" y="411480"/>
            <a:ext cx="11130840" cy="1105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p>
            <a:pPr indent="0">
              <a:lnSpc>
                <a:spcPct val="90000"/>
              </a:lnSpc>
              <a:buNone/>
            </a:pPr>
            <a:r>
              <a:rPr b="0" lang="pl-PL" sz="3600" spc="-1" strike="noStrike">
                <a:solidFill>
                  <a:srgbClr val="000000"/>
                </a:solidFill>
                <a:latin typeface="Calibri Light"/>
                <a:ea typeface="Calibri Light"/>
              </a:rPr>
              <a:t>"ZAMROŻONA NITKA"</a:t>
            </a:r>
            <a:endParaRPr b="0" lang="pl-PL" sz="3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Rectangle 11"/>
          <p:cNvSpPr/>
          <p:nvPr/>
        </p:nvSpPr>
        <p:spPr>
          <a:xfrm>
            <a:off x="0" y="585360"/>
            <a:ext cx="127800" cy="703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17" name="Obraz 5" descr="Obraz zawierający kubek, zastawa stołowa, naczynia, miska&#10;&#10;Opis wygenerowany automatycznie"/>
          <p:cNvPicPr/>
          <p:nvPr/>
        </p:nvPicPr>
        <p:blipFill>
          <a:blip r:embed="rId1"/>
          <a:srcRect l="0" t="0" r="3" b="865"/>
          <a:stretch/>
        </p:blipFill>
        <p:spPr>
          <a:xfrm>
            <a:off x="429840" y="1721880"/>
            <a:ext cx="3419640" cy="4520160"/>
          </a:xfrm>
          <a:prstGeom prst="rect">
            <a:avLst/>
          </a:prstGeom>
          <a:ln w="0">
            <a:noFill/>
          </a:ln>
        </p:spPr>
      </p:pic>
      <p:pic>
        <p:nvPicPr>
          <p:cNvPr id="118" name="Obraz 4" descr="Obraz zawierający w pomieszczeniu, podłoga, drewniany, drewno&#10;&#10;Opis wygenerowany automatycznie"/>
          <p:cNvPicPr/>
          <p:nvPr/>
        </p:nvPicPr>
        <p:blipFill>
          <a:blip r:embed="rId2"/>
          <a:srcRect l="0" t="880" r="0" b="0"/>
          <a:stretch/>
        </p:blipFill>
        <p:spPr>
          <a:xfrm>
            <a:off x="4226760" y="1721880"/>
            <a:ext cx="3420360" cy="4520160"/>
          </a:xfrm>
          <a:prstGeom prst="rect">
            <a:avLst/>
          </a:prstGeom>
          <a:ln w="0">
            <a:noFill/>
          </a:ln>
        </p:spPr>
      </p:pic>
      <p:sp useBgFill="1">
        <p:nvSpPr>
          <p:cNvPr id="119" name="Rectangle 13"/>
          <p:cNvSpPr/>
          <p:nvPr/>
        </p:nvSpPr>
        <p:spPr>
          <a:xfrm>
            <a:off x="8024760" y="1721880"/>
            <a:ext cx="3608640" cy="4520160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algn="tl" blurRad="50760" dir="2700000" dist="37674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20" name="pole tekstowe 7"/>
          <p:cNvSpPr/>
          <p:nvPr/>
        </p:nvSpPr>
        <p:spPr>
          <a:xfrm>
            <a:off x="7976160" y="1276560"/>
            <a:ext cx="3829320" cy="4914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horzOverflow="overflow" vertOverflow="overflow" anchor="t">
            <a:sp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br>
              <a:rPr sz="1000"/>
            </a:br>
            <a:r>
              <a:rPr b="0" lang="pl-PL" sz="1900" spc="-1" strike="noStrike">
                <a:solidFill>
                  <a:srgbClr val="000000"/>
                </a:solidFill>
                <a:latin typeface="Calibri"/>
              </a:rPr>
              <a:t>Potrzebne materiały: Nitka, sól, szklanka i woda.</a:t>
            </a:r>
            <a:endParaRPr b="0" lang="pl-PL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br>
              <a:rPr sz="1900"/>
            </a:br>
            <a:r>
              <a:rPr b="0" lang="pl-PL" sz="1900" spc="-1" strike="noStrike">
                <a:solidFill>
                  <a:srgbClr val="000000"/>
                </a:solidFill>
                <a:latin typeface="Calibri"/>
              </a:rPr>
              <a:t>Opis doświadczenia: wkładamy kostkę lodu do wody, a następnie kładziemy na nią nitkę i sypiemy sól. </a:t>
            </a:r>
            <a:endParaRPr b="0" lang="pl-PL" sz="19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pl-PL" sz="1900" spc="-1" strike="noStrike">
                <a:solidFill>
                  <a:srgbClr val="000000"/>
                </a:solidFill>
                <a:latin typeface="Calibri"/>
              </a:rPr>
              <a:t>Obserwacje: Po kilku sekundach możemy wyciągnąć kostkę lodu pociągając nitkę.</a:t>
            </a:r>
            <a:endParaRPr b="0" lang="pl-PL" sz="19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pl-PL" sz="1900" spc="-1" strike="noStrike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pl-PL" sz="1900" spc="-1" strike="noStrike">
                <a:solidFill>
                  <a:srgbClr val="000000"/>
                </a:solidFill>
                <a:latin typeface="Calibri"/>
              </a:rPr>
              <a:t>Wnioski: przez dodanie soli, lód na chwilę ma temperaturę poniżej 0 stopni Celsjusza, przez co nitka przymarza do lodu.</a:t>
            </a:r>
            <a:endParaRPr b="0" lang="pl-PL" sz="1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l-PL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Celestial</Template>
  <TotalTime>2</TotalTime>
  <Application>LibreOffice/7.4.4.2$Windows_X86_64 LibreOffice_project/85569322deea74ec9134968a29af2df5663baa21</Application>
  <AppVersion>15.0000</AppVersion>
  <Words>1</Words>
  <Paragraphs>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2023-04-25T16:26:12Z</dcterms:created>
  <dc:creator/>
  <dc:description/>
  <dc:language>pl-PL</dc:language>
  <cp:lastModifiedBy/>
  <dcterms:modified xsi:type="dcterms:W3CDTF">2023-05-07T15:29:28Z</dcterms:modified>
  <cp:revision>287</cp:revision>
  <dc:subject/>
  <dc:title>Prezentacja programu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Panoramiczny</vt:lpwstr>
  </property>
  <property fmtid="{D5CDD505-2E9C-101B-9397-08002B2CF9AE}" pid="4" name="Slides">
    <vt:i4>6</vt:i4>
  </property>
</Properties>
</file>