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2" r:id="rId4"/>
    <p:sldId id="265" r:id="rId5"/>
    <p:sldId id="266" r:id="rId6"/>
    <p:sldId id="272" r:id="rId7"/>
    <p:sldId id="267" r:id="rId8"/>
    <p:sldId id="268" r:id="rId9"/>
    <p:sldId id="273" r:id="rId10"/>
    <p:sldId id="271" r:id="rId11"/>
    <p:sldId id="269" r:id="rId12"/>
    <p:sldId id="270" r:id="rId13"/>
    <p:sldId id="274" r:id="rId14"/>
    <p:sldId id="275" r:id="rId15"/>
    <p:sldId id="257" r:id="rId16"/>
    <p:sldId id="259" r:id="rId17"/>
    <p:sldId id="261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M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20" y="-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pcyberbullying.cba.pl/index.php?option=com_content&amp;view=article&amp;id=3&amp;Itemid=3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lideplayer.pl/slide/1217229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9AAFE7B-D6B7-4EE3-A449-81C7BEA79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5740" y="358347"/>
            <a:ext cx="10326130" cy="258256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9600" dirty="0"/>
              <a:t>Bezpieczny internet</a:t>
            </a:r>
          </a:p>
        </p:txBody>
      </p:sp>
      <p:pic>
        <p:nvPicPr>
          <p:cNvPr id="4" name="Obraz 3" descr="d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773" y="3042408"/>
            <a:ext cx="7366686" cy="310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43508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383059"/>
            <a:ext cx="9905999" cy="5906530"/>
          </a:xfrm>
        </p:spPr>
        <p:txBody>
          <a:bodyPr>
            <a:noAutofit/>
          </a:bodyPr>
          <a:lstStyle/>
          <a:p>
            <a:pPr marL="358775" indent="-358775">
              <a:buFont typeface="Wingdings" pitchFamily="2" charset="2"/>
              <a:buChar char="ü"/>
            </a:pPr>
            <a:r>
              <a:rPr lang="pl-PL" sz="2000" dirty="0" err="1" smtClean="0"/>
              <a:t>Hejt</a:t>
            </a:r>
            <a:r>
              <a:rPr lang="pl-PL" sz="2000" dirty="0" smtClean="0"/>
              <a:t> internetowy jest tym samym, czym nienawiść wyrażana w świecie </a:t>
            </a:r>
            <a:r>
              <a:rPr lang="pl-PL" sz="2000" dirty="0" smtClean="0"/>
              <a:t>realnym.</a:t>
            </a:r>
          </a:p>
          <a:p>
            <a:pPr marL="358775" indent="-358775">
              <a:buFont typeface="Wingdings" pitchFamily="2" charset="2"/>
              <a:buChar char="ü"/>
            </a:pPr>
            <a:r>
              <a:rPr lang="pl-PL" sz="2000" dirty="0" smtClean="0"/>
              <a:t>W sieci nikt nie jest </a:t>
            </a:r>
            <a:r>
              <a:rPr lang="pl-PL" sz="2000" dirty="0" smtClean="0"/>
              <a:t>anonimowy.</a:t>
            </a:r>
          </a:p>
          <a:p>
            <a:pPr marL="358775" indent="-358775">
              <a:buFont typeface="Wingdings" pitchFamily="2" charset="2"/>
              <a:buChar char="ü"/>
            </a:pPr>
            <a:r>
              <a:rPr lang="pl-PL" sz="2000" dirty="0" err="1" smtClean="0"/>
              <a:t>Hejt</a:t>
            </a:r>
            <a:r>
              <a:rPr lang="pl-PL" sz="2000" dirty="0" smtClean="0"/>
              <a:t> powoduje realne straty i daje podstawę do </a:t>
            </a:r>
            <a:r>
              <a:rPr lang="pl-PL" sz="2000" dirty="0" smtClean="0"/>
              <a:t>obrony.</a:t>
            </a:r>
          </a:p>
          <a:p>
            <a:pPr marL="358775" indent="-358775">
              <a:buFont typeface="Wingdings" pitchFamily="2" charset="2"/>
              <a:buChar char="ü"/>
            </a:pPr>
            <a:r>
              <a:rPr lang="pl-PL" sz="2000" dirty="0" smtClean="0"/>
              <a:t>Dopuszczając się zniewagi w Internecie </a:t>
            </a:r>
            <a:r>
              <a:rPr lang="pl-PL" sz="2000" dirty="0" err="1" smtClean="0"/>
              <a:t>hejter</a:t>
            </a:r>
            <a:r>
              <a:rPr lang="pl-PL" sz="2000" dirty="0" smtClean="0"/>
              <a:t> naraża się na taką samą karę jak w przypadku zniesławienia - </a:t>
            </a:r>
            <a:r>
              <a:rPr lang="pl-PL" sz="2000" b="1" dirty="0" smtClean="0"/>
              <a:t>grzywnę, karę ograniczenia wolności</a:t>
            </a:r>
            <a:r>
              <a:rPr lang="pl-PL" sz="2000" dirty="0" smtClean="0"/>
              <a:t> </a:t>
            </a:r>
            <a:r>
              <a:rPr lang="pl-PL" sz="2000" dirty="0" err="1" smtClean="0"/>
              <a:t>lub</a:t>
            </a:r>
            <a:r>
              <a:rPr lang="pl-PL" sz="2000" b="1" dirty="0" err="1" smtClean="0"/>
              <a:t>pozbawienia</a:t>
            </a:r>
            <a:r>
              <a:rPr lang="pl-PL" sz="2000" b="1" dirty="0" smtClean="0"/>
              <a:t> wolności do roku</a:t>
            </a:r>
            <a:r>
              <a:rPr lang="pl-PL" sz="2000" dirty="0" smtClean="0"/>
              <a:t>. </a:t>
            </a:r>
            <a:endParaRPr lang="pl-PL" sz="2000" dirty="0" smtClean="0"/>
          </a:p>
          <a:p>
            <a:pPr marL="358775" indent="-358775" fontAlgn="base">
              <a:buFont typeface="Wingdings" pitchFamily="2" charset="2"/>
              <a:buChar char="ü"/>
            </a:pPr>
            <a:r>
              <a:rPr lang="pl-PL" sz="2000" dirty="0" smtClean="0"/>
              <a:t>Przestępstwo zniewagi również jest ścigane z oskarżenia prywatnego.</a:t>
            </a:r>
            <a:endParaRPr lang="pl-PL" sz="2000" dirty="0" smtClean="0"/>
          </a:p>
          <a:p>
            <a:pPr marL="358775" indent="-358775" fontAlgn="base">
              <a:buFont typeface="Wingdings" pitchFamily="2" charset="2"/>
              <a:buChar char="ü"/>
            </a:pPr>
            <a:r>
              <a:rPr lang="pl-PL" sz="2000" dirty="0" smtClean="0"/>
              <a:t>W </a:t>
            </a:r>
            <a:r>
              <a:rPr lang="pl-PL" sz="2000" dirty="0" smtClean="0"/>
              <a:t>ramach kary nawet więzienie!</a:t>
            </a:r>
          </a:p>
          <a:p>
            <a:pPr marL="358775" indent="-358775" fontAlgn="base">
              <a:buFont typeface="Wingdings" pitchFamily="2" charset="2"/>
              <a:buChar char="ü"/>
            </a:pPr>
            <a:r>
              <a:rPr lang="pl-PL" sz="2000" dirty="0" smtClean="0"/>
              <a:t>Do prawnych możliwości obrony swojego dobrego imienia na gruncie prawa cywilnego  (art. 23 i 24 Kodeksu cywilnego) należą m. in. żądanie przeprosin, usunięcia skutków działania czy zapłaty zadośćuczynienia. Pierwszym z podejmowanych działań jest wezwanie administratora strony do usunięcia obraźliwych wpisów. 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bra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717" y="914401"/>
            <a:ext cx="3101585" cy="2063964"/>
          </a:xfrm>
          <a:prstGeom prst="rect">
            <a:avLst/>
          </a:prstGeom>
        </p:spPr>
      </p:pic>
      <p:pic>
        <p:nvPicPr>
          <p:cNvPr id="5" name="Obraz 4" descr="pobrane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323" y="3479200"/>
            <a:ext cx="2286000" cy="2000250"/>
          </a:xfrm>
          <a:prstGeom prst="rect">
            <a:avLst/>
          </a:prstGeom>
        </p:spPr>
      </p:pic>
      <p:pic>
        <p:nvPicPr>
          <p:cNvPr id="7" name="Obraz 6" descr="zglaszaj_hejterow-0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324" y="615778"/>
            <a:ext cx="5859162" cy="585916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„STOP </a:t>
            </a:r>
            <a:r>
              <a:rPr lang="pl-PL" b="1" dirty="0" smtClean="0"/>
              <a:t>dla </a:t>
            </a:r>
            <a:r>
              <a:rPr lang="pl-PL" b="1" dirty="0" err="1" smtClean="0"/>
              <a:t>hejtu</a:t>
            </a:r>
            <a:r>
              <a:rPr lang="pl-PL" b="1" dirty="0" smtClean="0"/>
              <a:t>”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Rzecznik Praw Dziecka</a:t>
            </a:r>
            <a:br>
              <a:rPr lang="pl-PL" b="1" dirty="0" smtClean="0"/>
            </a:br>
            <a:r>
              <a:rPr lang="pl-PL" b="1" dirty="0" smtClean="0">
                <a:sym typeface="Wingdings" pitchFamily="2" charset="2"/>
              </a:rPr>
              <a:t></a:t>
            </a:r>
            <a:r>
              <a:rPr lang="pl-PL" sz="2200" dirty="0" smtClean="0"/>
              <a:t> </a:t>
            </a:r>
            <a:r>
              <a:rPr lang="pl-PL" sz="2200" dirty="0" smtClean="0"/>
              <a:t>zob. https://brpd.gov.pl/aktualnosci/stop-dla-hejtu</a:t>
            </a:r>
            <a:endParaRPr lang="pl-PL" sz="2200" dirty="0"/>
          </a:p>
        </p:txBody>
      </p:sp>
      <p:pic>
        <p:nvPicPr>
          <p:cNvPr id="4" name="Symbol zastępczy zawartości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638" y="2348342"/>
            <a:ext cx="4224706" cy="3541712"/>
          </a:xfrm>
        </p:spPr>
      </p:pic>
      <p:pic>
        <p:nvPicPr>
          <p:cNvPr id="5" name="Obraz 4" descr="pobrane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478" y="2638296"/>
            <a:ext cx="4665027" cy="297167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7550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GDY PADNIESZ OFIARĄ CYBERPRZEMOCY…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495168"/>
            <a:ext cx="9905999" cy="4868562"/>
          </a:xfrm>
        </p:spPr>
        <p:txBody>
          <a:bodyPr>
            <a:normAutofit fontScale="92500" lnSpcReduction="20000"/>
          </a:bodyPr>
          <a:lstStyle/>
          <a:p>
            <a:pPr marL="358775" indent="-358775">
              <a:buFont typeface="Wingdings" pitchFamily="2" charset="2"/>
              <a:buChar char="v"/>
            </a:pPr>
            <a:r>
              <a:rPr lang="pl-PL" dirty="0" smtClean="0"/>
              <a:t>Nie wstydź się! Powiedz o tym dorosłej, zaufanej osobie.</a:t>
            </a:r>
          </a:p>
          <a:p>
            <a:pPr marL="358775" indent="-358775">
              <a:buFont typeface="Wingdings" pitchFamily="2" charset="2"/>
              <a:buChar char="v"/>
            </a:pPr>
            <a:r>
              <a:rPr lang="pl-PL" dirty="0" smtClean="0"/>
              <a:t>Zachowaj </a:t>
            </a:r>
            <a:r>
              <a:rPr lang="pl-PL" dirty="0" smtClean="0"/>
              <a:t>wszystkie dowody świadczące o cyberprzemocy. Skopiuj i wydrukuj rozmowy z komunikatorów, </a:t>
            </a:r>
            <a:r>
              <a:rPr lang="pl-PL" dirty="0" err="1" smtClean="0"/>
              <a:t>czatów</a:t>
            </a:r>
            <a:r>
              <a:rPr lang="pl-PL" dirty="0" smtClean="0"/>
              <a:t> </a:t>
            </a:r>
            <a:r>
              <a:rPr lang="pl-PL" dirty="0" err="1" smtClean="0"/>
              <a:t>internetowych,czy</a:t>
            </a:r>
            <a:r>
              <a:rPr lang="pl-PL" dirty="0" smtClean="0"/>
              <a:t> </a:t>
            </a:r>
            <a:r>
              <a:rPr lang="pl-PL" dirty="0" smtClean="0"/>
              <a:t>portali społecznościowych. Zachowaj wszystkie </a:t>
            </a:r>
            <a:r>
              <a:rPr lang="pl-PL" dirty="0" smtClean="0"/>
              <a:t>smsy , </a:t>
            </a:r>
            <a:r>
              <a:rPr lang="pl-PL" dirty="0" err="1" smtClean="0"/>
              <a:t>mmsy</a:t>
            </a:r>
            <a:r>
              <a:rPr lang="pl-PL" dirty="0" smtClean="0"/>
              <a:t> </a:t>
            </a:r>
            <a:r>
              <a:rPr lang="pl-PL" dirty="0" smtClean="0"/>
              <a:t>i nagrania na pocztę głosową.</a:t>
            </a:r>
          </a:p>
          <a:p>
            <a:pPr marL="358775" indent="-358775">
              <a:buFont typeface="Wingdings" pitchFamily="2" charset="2"/>
              <a:buChar char="v"/>
            </a:pPr>
            <a:r>
              <a:rPr lang="pl-PL" dirty="0" smtClean="0"/>
              <a:t>Jeżeli </a:t>
            </a:r>
            <a:r>
              <a:rPr lang="pl-PL" dirty="0" smtClean="0"/>
              <a:t>na jakiejś stronie internetowej widzisz obrażające Cię treści, możesz zachować kopię materiału. Wciskasz jednocześnie klawisze </a:t>
            </a:r>
            <a:r>
              <a:rPr lang="pl-PL" dirty="0" err="1" smtClean="0"/>
              <a:t>Ctrl</a:t>
            </a:r>
            <a:r>
              <a:rPr lang="pl-PL" dirty="0" smtClean="0"/>
              <a:t> i </a:t>
            </a:r>
            <a:r>
              <a:rPr lang="pl-PL" dirty="0" err="1" smtClean="0"/>
              <a:t>PrtSc</a:t>
            </a:r>
            <a:r>
              <a:rPr lang="pl-PL" dirty="0" smtClean="0"/>
              <a:t>, a następnie „wklejasz” zawartość do jakiegoś dokumentu </a:t>
            </a:r>
            <a:r>
              <a:rPr lang="pl-PL" dirty="0" smtClean="0"/>
              <a:t>tekstowego </a:t>
            </a:r>
            <a:r>
              <a:rPr lang="pl-PL" dirty="0" smtClean="0"/>
              <a:t>lub graficznego, po czym możesz również wydrukować taki „obrazek”. Trzeba zapisać plik</a:t>
            </a:r>
            <a:r>
              <a:rPr lang="pl-PL" dirty="0" smtClean="0"/>
              <a:t>!</a:t>
            </a:r>
          </a:p>
          <a:p>
            <a:pPr marL="358775" indent="-358775">
              <a:buFont typeface="Wingdings" pitchFamily="2" charset="2"/>
              <a:buChar char="v"/>
            </a:pPr>
            <a:r>
              <a:rPr lang="pl-PL" dirty="0" smtClean="0"/>
              <a:t>Nigdy nie </a:t>
            </a:r>
            <a:r>
              <a:rPr lang="pl-PL" dirty="0" smtClean="0"/>
              <a:t>reaguj </a:t>
            </a:r>
            <a:r>
              <a:rPr lang="pl-PL" dirty="0" err="1" smtClean="0"/>
              <a:t>cyberprzemocą</a:t>
            </a:r>
            <a:r>
              <a:rPr lang="pl-PL" dirty="0" smtClean="0"/>
              <a:t> na </a:t>
            </a:r>
            <a:r>
              <a:rPr lang="pl-PL" dirty="0" smtClean="0"/>
              <a:t>cyberprzemoc</a:t>
            </a:r>
          </a:p>
          <a:p>
            <a:pPr marL="358775" indent="-358775">
              <a:buFont typeface="Wingdings" pitchFamily="2" charset="2"/>
              <a:buChar char="v"/>
            </a:pPr>
            <a:r>
              <a:rPr lang="pl-PL" dirty="0" smtClean="0"/>
              <a:t>Poszukaj </a:t>
            </a:r>
            <a:r>
              <a:rPr lang="pl-PL" dirty="0" smtClean="0"/>
              <a:t>porady, np. </a:t>
            </a:r>
            <a:r>
              <a:rPr lang="pl-PL" dirty="0" smtClean="0"/>
              <a:t>„Telefonu zaufania dla dzieci i młodzieży” </a:t>
            </a:r>
            <a:r>
              <a:rPr lang="pl-PL" dirty="0" smtClean="0"/>
              <a:t>116 111.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Jak+postępować,+będąc+ofiarą+cyberprzemoc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3663" y="333632"/>
            <a:ext cx="8389450" cy="629208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0C0C84-89FC-4CFA-97DC-895B36716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911" y="370703"/>
            <a:ext cx="9905998" cy="778475"/>
          </a:xfrm>
        </p:spPr>
        <p:txBody>
          <a:bodyPr>
            <a:normAutofit/>
          </a:bodyPr>
          <a:lstStyle/>
          <a:p>
            <a:r>
              <a:rPr lang="pl-PL" b="1" dirty="0"/>
              <a:t>Bezpieczne korzystanie z </a:t>
            </a:r>
            <a:r>
              <a:rPr lang="pl-PL" b="1" dirty="0" smtClean="0"/>
              <a:t>Internetu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6D6EEC3-36F1-46CA-A414-5E143DFFE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553" y="1149735"/>
            <a:ext cx="9905999" cy="1692319"/>
          </a:xfrm>
        </p:spPr>
        <p:txBody>
          <a:bodyPr>
            <a:normAutofit/>
          </a:bodyPr>
          <a:lstStyle/>
          <a:p>
            <a:pPr indent="-42863" algn="just">
              <a:buNone/>
            </a:pPr>
            <a:r>
              <a:rPr lang="pl-PL" sz="2000" dirty="0"/>
              <a:t>Po pierwsze każdy </a:t>
            </a:r>
            <a:r>
              <a:rPr lang="pl-PL" sz="2000" dirty="0" smtClean="0"/>
              <a:t>użytkownik, który korzysta z internetu </a:t>
            </a:r>
            <a:r>
              <a:rPr lang="pl-PL" sz="2000" dirty="0"/>
              <a:t>powinien mieć </a:t>
            </a:r>
            <a:r>
              <a:rPr lang="pl-PL" sz="2000" b="1" dirty="0">
                <a:solidFill>
                  <a:srgbClr val="00B050"/>
                </a:solidFill>
              </a:rPr>
              <a:t>program </a:t>
            </a:r>
            <a:r>
              <a:rPr lang="pl-PL" sz="2000" b="1" dirty="0" smtClean="0">
                <a:solidFill>
                  <a:srgbClr val="00B050"/>
                </a:solidFill>
              </a:rPr>
              <a:t>antywirusowy</a:t>
            </a:r>
            <a:r>
              <a:rPr lang="pl-PL" sz="2000" dirty="0" smtClean="0"/>
              <a:t>. </a:t>
            </a:r>
            <a:r>
              <a:rPr lang="pl-PL" sz="2000" dirty="0"/>
              <a:t>Program antywirusowy ostrzeże </a:t>
            </a:r>
            <a:r>
              <a:rPr lang="pl-PL" sz="2000" dirty="0" smtClean="0"/>
              <a:t>nas, </a:t>
            </a:r>
            <a:r>
              <a:rPr lang="pl-PL" sz="2000" dirty="0"/>
              <a:t>że </a:t>
            </a:r>
            <a:r>
              <a:rPr lang="pl-PL" sz="2000" dirty="0" smtClean="0"/>
              <a:t>nasz laptop </a:t>
            </a:r>
            <a:r>
              <a:rPr lang="pl-PL" sz="2000" dirty="0"/>
              <a:t>lub </a:t>
            </a:r>
            <a:r>
              <a:rPr lang="pl-PL" sz="2000" dirty="0" smtClean="0"/>
              <a:t>komputer stacjonarny </a:t>
            </a:r>
            <a:r>
              <a:rPr lang="pl-PL" sz="2000" dirty="0"/>
              <a:t>został zainfekowany </a:t>
            </a:r>
            <a:r>
              <a:rPr lang="pl-PL" sz="2000" dirty="0" smtClean="0"/>
              <a:t>wirusem. Gdy dostaniemy </a:t>
            </a:r>
            <a:r>
              <a:rPr lang="pl-PL" sz="2000" dirty="0"/>
              <a:t>taką </a:t>
            </a:r>
            <a:r>
              <a:rPr lang="pl-PL" sz="2000" dirty="0" smtClean="0"/>
              <a:t>informacje, </a:t>
            </a:r>
            <a:r>
              <a:rPr lang="pl-PL" sz="2000" dirty="0"/>
              <a:t>możemy poradzić się kogoś doświadczonego </a:t>
            </a:r>
            <a:r>
              <a:rPr lang="pl-PL" sz="2000" dirty="0" smtClean="0"/>
              <a:t>i poprosić o pomoc</a:t>
            </a:r>
            <a:r>
              <a:rPr lang="pl-PL" sz="2000" dirty="0"/>
              <a:t>.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xmlns="" id="{5AE6AC3F-5785-4C39-AF2D-717457255D9C}"/>
              </a:ext>
            </a:extLst>
          </p:cNvPr>
          <p:cNvSpPr txBox="1">
            <a:spLocks/>
          </p:cNvSpPr>
          <p:nvPr/>
        </p:nvSpPr>
        <p:spPr>
          <a:xfrm>
            <a:off x="1116699" y="3794082"/>
            <a:ext cx="9905999" cy="2050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42863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internecie jest mnóstwo forum internetowych. Proszą na nich zawsze o podanie danych osobistych. Jeśli nie jest to zaufana strona, to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nie podawajcie ich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W komentarzach mogą pisać, że to </a:t>
            </a:r>
            <a:r>
              <a:rPr kumimoji="0" lang="pl-PL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Superforum</a:t>
            </a:r>
            <a:r>
              <a:rPr kumimoji="0" lang="pl-PL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Polecam 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Są to ludzie pracujący dla tych firm, nie są szerzy, płacą im za reklamowanie forum i zachęcanie do jego polubienia.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xmlns="" id="{35B24E57-2A4E-4CE9-9DDB-867EDFA1F13F}"/>
              </a:ext>
            </a:extLst>
          </p:cNvPr>
          <p:cNvSpPr txBox="1">
            <a:spLocks/>
          </p:cNvSpPr>
          <p:nvPr/>
        </p:nvSpPr>
        <p:spPr>
          <a:xfrm>
            <a:off x="3081424" y="3040444"/>
            <a:ext cx="5432382" cy="76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chroń swoje dane</a:t>
            </a:r>
            <a:endParaRPr kumimoji="0" lang="pl-PL" sz="60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2054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EE06F59-A8C5-43A0-BEBF-52E566FC1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299" y="581448"/>
            <a:ext cx="6964619" cy="765439"/>
          </a:xfrm>
        </p:spPr>
        <p:txBody>
          <a:bodyPr/>
          <a:lstStyle/>
          <a:p>
            <a:r>
              <a:rPr lang="pl-PL" dirty="0"/>
              <a:t>ZNAJOMOŚĆ INTERNETOWA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25A9FDA-D730-40A3-839E-846F71B2A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271" y="1384514"/>
            <a:ext cx="9905999" cy="2075378"/>
          </a:xfrm>
        </p:spPr>
        <p:txBody>
          <a:bodyPr>
            <a:normAutofit/>
          </a:bodyPr>
          <a:lstStyle/>
          <a:p>
            <a:pPr indent="-42863" algn="just">
              <a:buNone/>
            </a:pPr>
            <a:r>
              <a:rPr lang="pl-PL" sz="2000" dirty="0"/>
              <a:t>Znajomość internetowa nie ma </a:t>
            </a:r>
            <a:r>
              <a:rPr lang="pl-PL" sz="2000" dirty="0" smtClean="0"/>
              <a:t>granic. </a:t>
            </a:r>
            <a:r>
              <a:rPr lang="pl-PL" sz="2000" dirty="0"/>
              <a:t>Kto z nas nie zna </a:t>
            </a:r>
            <a:r>
              <a:rPr lang="pl-PL" sz="2000" dirty="0" smtClean="0"/>
              <a:t>pary, która się  tak poznała. </a:t>
            </a:r>
            <a:r>
              <a:rPr lang="pl-PL" sz="2000" dirty="0"/>
              <a:t>Niektóre osoby </a:t>
            </a:r>
            <a:r>
              <a:rPr lang="pl-PL" sz="2000" dirty="0" smtClean="0"/>
              <a:t>szukające </a:t>
            </a:r>
            <a:r>
              <a:rPr lang="pl-PL" sz="2000" dirty="0"/>
              <a:t>swojej drugiej </a:t>
            </a:r>
            <a:r>
              <a:rPr lang="pl-PL" sz="2000" dirty="0" smtClean="0"/>
              <a:t>połówki mogą </a:t>
            </a:r>
            <a:r>
              <a:rPr lang="pl-PL" sz="2000" dirty="0"/>
              <a:t>się natknąć na </a:t>
            </a:r>
            <a:r>
              <a:rPr lang="pl-PL" sz="2000" b="1" dirty="0" smtClean="0">
                <a:solidFill>
                  <a:schemeClr val="tx1">
                    <a:lumMod val="50000"/>
                  </a:schemeClr>
                </a:solidFill>
              </a:rPr>
              <a:t>oszusta</a:t>
            </a:r>
            <a:r>
              <a:rPr lang="pl-PL" sz="2000" dirty="0" smtClean="0"/>
              <a:t>, który najpierw mówi, </a:t>
            </a:r>
            <a:r>
              <a:rPr lang="pl-PL" sz="2000" dirty="0"/>
              <a:t>że </a:t>
            </a:r>
            <a:r>
              <a:rPr lang="pl-PL" sz="2000" dirty="0" smtClean="0"/>
              <a:t>chce </a:t>
            </a:r>
            <a:r>
              <a:rPr lang="pl-PL" sz="2000" dirty="0"/>
              <a:t>stworzyć </a:t>
            </a:r>
            <a:r>
              <a:rPr lang="pl-PL" sz="2000" dirty="0" smtClean="0"/>
              <a:t>rodzinę </a:t>
            </a:r>
            <a:r>
              <a:rPr lang="pl-PL" sz="2000" dirty="0"/>
              <a:t>lub związać </a:t>
            </a:r>
            <a:r>
              <a:rPr lang="pl-PL" sz="2000" dirty="0" smtClean="0"/>
              <a:t>się, </a:t>
            </a:r>
            <a:r>
              <a:rPr lang="pl-PL" sz="2000" dirty="0"/>
              <a:t>a </a:t>
            </a:r>
            <a:r>
              <a:rPr lang="pl-PL" sz="2000" dirty="0" smtClean="0"/>
              <a:t>później wykorzystuje </a:t>
            </a:r>
            <a:r>
              <a:rPr lang="pl-PL" sz="2000" dirty="0"/>
              <a:t>drugą </a:t>
            </a:r>
            <a:r>
              <a:rPr lang="pl-PL" sz="2000" dirty="0" smtClean="0"/>
              <a:t>osobę. </a:t>
            </a:r>
            <a:endParaRPr lang="pl-PL" sz="2000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xmlns="" id="{9997F511-49F0-408E-97C2-17CD692570FB}"/>
              </a:ext>
            </a:extLst>
          </p:cNvPr>
          <p:cNvSpPr txBox="1">
            <a:spLocks/>
          </p:cNvSpPr>
          <p:nvPr/>
        </p:nvSpPr>
        <p:spPr>
          <a:xfrm>
            <a:off x="1166124" y="3275097"/>
            <a:ext cx="9905999" cy="2656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FISHING</a:t>
            </a: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Jednym z czyhającym na nas w sieci zagrożeń jest </a:t>
            </a:r>
            <a:r>
              <a:rPr kumimoji="0" lang="pl-P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fishing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który polega na tym, że przestępca podszywa się pod osobę lub instytucję budzącą nasze zaufanie. W ten sposób najczęściej atakowane są nasze skrzynki mailowe lub konta na portalach społecznościowych. Kiedy otrzymasz wiadomość zachęcającą do kliknięcia linku lub pobrania załącznika,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nie rób tego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 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69936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73D663D-3999-4018-B16A-AECEC459C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8494" y="519663"/>
            <a:ext cx="5444738" cy="1099071"/>
          </a:xfrm>
        </p:spPr>
        <p:txBody>
          <a:bodyPr/>
          <a:lstStyle/>
          <a:p>
            <a:r>
              <a:rPr lang="pl-PL" dirty="0"/>
              <a:t>szyfrowanie </a:t>
            </a:r>
            <a:r>
              <a:rPr lang="pl-PL" dirty="0" smtClean="0"/>
              <a:t>dysku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2A03EF5-B25A-40FE-A210-E8B79A279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034" y="1631649"/>
            <a:ext cx="9527058" cy="43243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/>
              <a:t>	Bardzo </a:t>
            </a:r>
            <a:r>
              <a:rPr lang="pl-PL" dirty="0"/>
              <a:t>ważną sprawą jest zabezpieczenie </a:t>
            </a:r>
            <a:r>
              <a:rPr lang="pl-PL" dirty="0" smtClean="0"/>
              <a:t>dysku, </a:t>
            </a:r>
            <a:r>
              <a:rPr lang="pl-PL" dirty="0"/>
              <a:t>kiedy mamy zamiar oddać komputer do </a:t>
            </a:r>
            <a:r>
              <a:rPr lang="pl-PL" dirty="0" smtClean="0"/>
              <a:t>naprawy </a:t>
            </a:r>
            <a:r>
              <a:rPr lang="pl-PL" dirty="0"/>
              <a:t>czy nawet </a:t>
            </a:r>
            <a:r>
              <a:rPr lang="pl-PL" dirty="0" smtClean="0"/>
              <a:t>wyrzucić. Wówczas pojawia </a:t>
            </a:r>
            <a:r>
              <a:rPr lang="pl-PL" dirty="0"/>
              <a:t>się problem dotyczący bezpieczeństwa danych, które są przechowywane na dysku. Popularną praktyką jest w takich sytuacjach </a:t>
            </a:r>
            <a:r>
              <a:rPr lang="pl-PL" dirty="0" smtClean="0"/>
              <a:t>formatowanie.</a:t>
            </a:r>
          </a:p>
          <a:p>
            <a:pPr algn="just">
              <a:buNone/>
            </a:pPr>
            <a:r>
              <a:rPr lang="pl-PL" dirty="0" smtClean="0"/>
              <a:t>	Szyfrowanie </a:t>
            </a:r>
            <a:r>
              <a:rPr lang="pl-PL" dirty="0" smtClean="0"/>
              <a:t>dysku jest bardzo </a:t>
            </a:r>
            <a:r>
              <a:rPr lang="pl-PL" dirty="0" smtClean="0"/>
              <a:t>potrzebne, </a:t>
            </a:r>
            <a:r>
              <a:rPr lang="pl-PL" dirty="0" smtClean="0"/>
              <a:t>ponieważ nawet </a:t>
            </a:r>
            <a:r>
              <a:rPr lang="pl-PL" dirty="0" smtClean="0"/>
              <a:t>jeśli kontrolujemy swój komputer, to w razie awarii musimy go oddać do serwisu obcej osobie. Nie </a:t>
            </a:r>
            <a:r>
              <a:rPr lang="pl-PL" dirty="0" smtClean="0"/>
              <a:t>wiemy </a:t>
            </a:r>
            <a:r>
              <a:rPr lang="pl-PL" dirty="0" smtClean="0"/>
              <a:t>wtedy, co </a:t>
            </a:r>
            <a:r>
              <a:rPr lang="pl-PL" dirty="0" smtClean="0"/>
              <a:t>zrobi z naszymi </a:t>
            </a:r>
            <a:r>
              <a:rPr lang="pl-PL" dirty="0" smtClean="0"/>
              <a:t>danymi: </a:t>
            </a:r>
            <a:r>
              <a:rPr lang="pl-PL" dirty="0" smtClean="0"/>
              <a:t>może je wykorzystać </a:t>
            </a:r>
            <a:r>
              <a:rPr lang="pl-PL" dirty="0" smtClean="0"/>
              <a:t> przeciw nam.</a:t>
            </a:r>
            <a:endParaRPr lang="pl-PL" dirty="0" smtClean="0"/>
          </a:p>
          <a:p>
            <a:pPr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164562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A8B8B59-8B9D-4777-9A1E-01B2D6AAE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765" y="5734092"/>
            <a:ext cx="7570102" cy="666708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Bartłomiej Naczyński i Aleksander Piwowar, kl. 7a</a:t>
            </a:r>
            <a:endParaRPr lang="pl-PL" dirty="0"/>
          </a:p>
        </p:txBody>
      </p:sp>
      <p:pic>
        <p:nvPicPr>
          <p:cNvPr id="5" name="Obraz 4" descr="db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623" y="821251"/>
            <a:ext cx="7489718" cy="282399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145059" y="4127157"/>
            <a:ext cx="79000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hlinkClick r:id="rId3"/>
              </a:rPr>
              <a:t>http://</a:t>
            </a:r>
            <a:r>
              <a:rPr lang="pl-PL" dirty="0" smtClean="0">
                <a:hlinkClick r:id="rId3"/>
              </a:rPr>
              <a:t>www.stopcyberbullying.cba.pl/index.php?option=com_content&amp;view=article&amp;id=3&amp;Itemid=3</a:t>
            </a:r>
            <a:endParaRPr lang="pl-PL" dirty="0" smtClean="0"/>
          </a:p>
          <a:p>
            <a:r>
              <a:rPr lang="pl-PL" dirty="0" err="1" smtClean="0"/>
              <a:t>Wikipedia</a:t>
            </a:r>
            <a:endParaRPr lang="pl-PL" dirty="0" smtClean="0"/>
          </a:p>
          <a:p>
            <a:r>
              <a:rPr lang="pl-PL" dirty="0" smtClean="0"/>
              <a:t>Strona Rzecznika Praw Dziecka</a:t>
            </a:r>
          </a:p>
          <a:p>
            <a:r>
              <a:rPr lang="pl-PL" dirty="0" err="1" smtClean="0"/>
              <a:t>Sieciaki.pl</a:t>
            </a:r>
            <a:endParaRPr lang="pl-PL" dirty="0" smtClean="0"/>
          </a:p>
          <a:p>
            <a:r>
              <a:rPr lang="pl-PL" dirty="0" err="1" smtClean="0">
                <a:hlinkClick r:id="rId4"/>
              </a:rPr>
              <a:t>SlidePlayer.pl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50370030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BI2019_plakat_A2_DRU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0514" y="194069"/>
            <a:ext cx="4613200" cy="6453866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4633E18-573D-4363-9350-0A8A7C5B4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3614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CYBERPRZEMOC</a:t>
            </a:r>
            <a:br>
              <a:rPr lang="pl-PL" dirty="0" smtClean="0"/>
            </a:br>
            <a:r>
              <a:rPr lang="pl-PL" dirty="0" smtClean="0"/>
              <a:t>(AGRESJA ELEKTRONICZNA)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5CEC2E8-14D8-4A7C-A645-3878AAEC3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303" y="1606935"/>
            <a:ext cx="8748584" cy="289092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l-PL" dirty="0" smtClean="0"/>
              <a:t>	To stosowanie</a:t>
            </a:r>
            <a:r>
              <a:rPr lang="pl-PL" dirty="0" smtClean="0"/>
              <a:t> przemocy poprzez: prześladowanie, zastraszanie, nękanie, wyśmiewanie innych osób z </a:t>
            </a:r>
            <a:r>
              <a:rPr lang="pl-PL" dirty="0" smtClean="0"/>
              <a:t>wykorzystaniem Internetu</a:t>
            </a:r>
            <a:r>
              <a:rPr lang="pl-PL" dirty="0" smtClean="0"/>
              <a:t> i narzędzi typu elektronicznego takich jak: SMS, e-mail, witryny internetowe, fora dyskusyjne w internecie, portale społecznościowe i inne. Osobę dopuszczającą się takich czynów określa się </a:t>
            </a:r>
            <a:r>
              <a:rPr lang="pl-PL" b="1" dirty="0" smtClean="0">
                <a:solidFill>
                  <a:srgbClr val="FF0000"/>
                </a:solidFill>
              </a:rPr>
              <a:t>stalkerem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 descr="pobran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214" y="3931554"/>
            <a:ext cx="3416516" cy="25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192788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686" y="1372503"/>
            <a:ext cx="5246903" cy="3930112"/>
          </a:xfrm>
        </p:spPr>
      </p:pic>
      <p:pic>
        <p:nvPicPr>
          <p:cNvPr id="7" name="Obraz 6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061" y="1779359"/>
            <a:ext cx="4934722" cy="3132324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211" y="1221548"/>
            <a:ext cx="5980671" cy="4479731"/>
          </a:xfrm>
        </p:spPr>
      </p:pic>
      <p:pic>
        <p:nvPicPr>
          <p:cNvPr id="5" name="Obraz 4" descr="pobrane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104" y="2023932"/>
            <a:ext cx="3122268" cy="2792915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72904" y="408453"/>
            <a:ext cx="4728046" cy="1111428"/>
          </a:xfrm>
        </p:spPr>
        <p:txBody>
          <a:bodyPr/>
          <a:lstStyle/>
          <a:p>
            <a:r>
              <a:rPr lang="pl-PL" dirty="0" smtClean="0"/>
              <a:t>MOWA NIENAWIŚCI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75189" y="1458096"/>
            <a:ext cx="5672221" cy="5078627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l-PL" b="1" dirty="0" smtClean="0"/>
              <a:t>	</a:t>
            </a:r>
            <a:r>
              <a:rPr lang="pl-PL" sz="2000" b="1" dirty="0" smtClean="0"/>
              <a:t>Mowa </a:t>
            </a:r>
            <a:r>
              <a:rPr lang="pl-PL" sz="2000" b="1" dirty="0" smtClean="0"/>
              <a:t>nienawiści</a:t>
            </a:r>
            <a:r>
              <a:rPr lang="pl-PL" sz="2000" dirty="0" smtClean="0"/>
              <a:t> (ang. </a:t>
            </a:r>
            <a:r>
              <a:rPr lang="pl-PL" sz="2000" i="1" dirty="0" err="1" smtClean="0"/>
              <a:t>hate</a:t>
            </a:r>
            <a:r>
              <a:rPr lang="pl-PL" sz="2000" i="1" dirty="0" smtClean="0"/>
              <a:t> speech</a:t>
            </a:r>
            <a:r>
              <a:rPr lang="pl-PL" sz="2000" dirty="0" smtClean="0"/>
              <a:t>) – negatywne emocjonalnie wypowiedzi, powstałe ze względu na domniemaną lub faktyczną przynależność do grupy, tworzone na podstawie </a:t>
            </a:r>
            <a:r>
              <a:rPr lang="pl-PL" sz="2000" dirty="0" smtClean="0"/>
              <a:t>uprzedzeń. Narzędzie rozpowszechniania antyspołecznych uprzedzeń, stereotypów i</a:t>
            </a:r>
            <a:r>
              <a:rPr lang="pl-PL" sz="2000" dirty="0" smtClean="0"/>
              <a:t> </a:t>
            </a:r>
            <a:r>
              <a:rPr lang="pl-PL" sz="2000" dirty="0" smtClean="0"/>
              <a:t>dyskryminacji ze </a:t>
            </a:r>
            <a:r>
              <a:rPr lang="pl-PL" sz="2000" dirty="0" smtClean="0"/>
              <a:t>względu na rozmaite cechy, takie </a:t>
            </a:r>
            <a:r>
              <a:rPr lang="pl-PL" sz="2000" dirty="0" smtClean="0"/>
              <a:t>jak: rasa (rasizm), pochodzenie </a:t>
            </a:r>
            <a:r>
              <a:rPr lang="pl-PL" sz="2000" dirty="0" smtClean="0"/>
              <a:t>etniczne (ksenofobia), </a:t>
            </a:r>
            <a:r>
              <a:rPr lang="pl-PL" sz="2000" dirty="0" smtClean="0"/>
              <a:t>narodowość (szowinizm), płeć </a:t>
            </a:r>
            <a:r>
              <a:rPr lang="pl-PL" sz="2000" dirty="0" smtClean="0"/>
              <a:t>(seksizm), tożsamość płciowa (</a:t>
            </a:r>
            <a:r>
              <a:rPr lang="pl-PL" sz="2000" dirty="0" err="1" smtClean="0"/>
              <a:t>transfobia</a:t>
            </a:r>
            <a:r>
              <a:rPr lang="pl-PL" sz="2000" dirty="0" smtClean="0"/>
              <a:t>), orientacja psychoseksualna (</a:t>
            </a:r>
            <a:r>
              <a:rPr lang="pl-PL" sz="2000" dirty="0" err="1" smtClean="0"/>
              <a:t>homofobia</a:t>
            </a:r>
            <a:r>
              <a:rPr lang="pl-PL" sz="2000" dirty="0" smtClean="0"/>
              <a:t>, </a:t>
            </a:r>
            <a:r>
              <a:rPr lang="pl-PL" sz="2000" dirty="0" err="1" smtClean="0"/>
              <a:t>heterofobia</a:t>
            </a:r>
            <a:r>
              <a:rPr lang="pl-PL" sz="2000" dirty="0" smtClean="0"/>
              <a:t>), wiek (</a:t>
            </a:r>
            <a:r>
              <a:rPr lang="pl-PL" sz="2000" dirty="0" err="1" smtClean="0"/>
              <a:t>ageizm</a:t>
            </a:r>
            <a:r>
              <a:rPr lang="pl-PL" sz="2000" dirty="0" smtClean="0"/>
              <a:t>, </a:t>
            </a:r>
            <a:r>
              <a:rPr lang="pl-PL" sz="2000" dirty="0" err="1" smtClean="0"/>
              <a:t>adultyzm</a:t>
            </a:r>
            <a:r>
              <a:rPr lang="pl-PL" sz="2000" dirty="0" smtClean="0"/>
              <a:t>), </a:t>
            </a:r>
            <a:r>
              <a:rPr lang="pl-PL" sz="2000" dirty="0" smtClean="0"/>
              <a:t>światopogląd religijny (antysemityzm, </a:t>
            </a:r>
            <a:r>
              <a:rPr lang="pl-PL" sz="2000" dirty="0" err="1" smtClean="0"/>
              <a:t>chrystianofobia</a:t>
            </a:r>
            <a:r>
              <a:rPr lang="pl-PL" sz="2000" dirty="0" smtClean="0"/>
              <a:t>, </a:t>
            </a:r>
            <a:r>
              <a:rPr lang="pl-PL" sz="2000" dirty="0" err="1" smtClean="0"/>
              <a:t>islamofobia</a:t>
            </a:r>
            <a:r>
              <a:rPr lang="pl-PL" sz="2000" dirty="0" smtClean="0"/>
              <a:t>).</a:t>
            </a:r>
            <a:endParaRPr lang="pl-PL" sz="2000" dirty="0"/>
          </a:p>
        </p:txBody>
      </p:sp>
      <p:pic>
        <p:nvPicPr>
          <p:cNvPr id="4" name="Symbol zastępczy zawartości 3" descr="mowa-nienawisci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20" y="989098"/>
            <a:ext cx="3795217" cy="4595966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94429" y="383740"/>
            <a:ext cx="1589430" cy="926077"/>
          </a:xfrm>
        </p:spPr>
        <p:txBody>
          <a:bodyPr/>
          <a:lstStyle/>
          <a:p>
            <a:r>
              <a:rPr lang="pl-PL" dirty="0" err="1" smtClean="0"/>
              <a:t>HEJT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124465"/>
            <a:ext cx="9905999" cy="1309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	To obraźliwy </a:t>
            </a:r>
            <a:r>
              <a:rPr lang="pl-PL" sz="2000" dirty="0" smtClean="0"/>
              <a:t>i zwykle </a:t>
            </a:r>
            <a:r>
              <a:rPr lang="pl-PL" sz="2000" b="1" dirty="0" smtClean="0">
                <a:solidFill>
                  <a:srgbClr val="FF0000"/>
                </a:solidFill>
              </a:rPr>
              <a:t>agresywny komentarz </a:t>
            </a:r>
            <a:r>
              <a:rPr lang="pl-PL" sz="2000" dirty="0" smtClean="0"/>
              <a:t>internetowy; mówienie </a:t>
            </a:r>
            <a:r>
              <a:rPr lang="pl-PL" sz="2000" dirty="0" smtClean="0"/>
              <a:t>w sposób wrogi i agresywny na jakiś temat lub o jakiejś </a:t>
            </a:r>
            <a:r>
              <a:rPr lang="pl-PL" sz="2000" dirty="0" smtClean="0"/>
              <a:t>osobie. Osoba </a:t>
            </a:r>
            <a:r>
              <a:rPr lang="pl-PL" sz="2000" dirty="0" smtClean="0"/>
              <a:t>wyrażająca opinie pełne </a:t>
            </a:r>
            <a:r>
              <a:rPr lang="pl-PL" sz="2000" dirty="0" smtClean="0"/>
              <a:t>nienawiści to </a:t>
            </a:r>
            <a:r>
              <a:rPr lang="pl-PL" sz="2000" b="1" dirty="0" err="1" smtClean="0">
                <a:solidFill>
                  <a:srgbClr val="FF0000"/>
                </a:solidFill>
              </a:rPr>
              <a:t>hater</a:t>
            </a:r>
            <a:r>
              <a:rPr lang="pl-PL" sz="2000" b="1" dirty="0" smtClean="0"/>
              <a:t> </a:t>
            </a:r>
            <a:r>
              <a:rPr lang="pl-PL" sz="2000" dirty="0" smtClean="0"/>
              <a:t>(</a:t>
            </a:r>
            <a:r>
              <a:rPr lang="pl-PL" sz="2000" dirty="0" err="1" smtClean="0"/>
              <a:t>hejter</a:t>
            </a:r>
            <a:r>
              <a:rPr lang="pl-PL" sz="2000" dirty="0" smtClean="0"/>
              <a:t>).</a:t>
            </a:r>
            <a:endParaRPr lang="pl-PL" sz="2000" dirty="0"/>
          </a:p>
        </p:txBody>
      </p:sp>
      <p:pic>
        <p:nvPicPr>
          <p:cNvPr id="4" name="Obraz 3" descr="pobra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30" y="2579215"/>
            <a:ext cx="4116730" cy="3083574"/>
          </a:xfrm>
          <a:prstGeom prst="rect">
            <a:avLst/>
          </a:prstGeom>
        </p:spPr>
      </p:pic>
      <p:pic>
        <p:nvPicPr>
          <p:cNvPr id="5" name="Obraz 4" descr="pobrane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931" y="2619633"/>
            <a:ext cx="5353856" cy="2998159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78482" y="432486"/>
            <a:ext cx="9905999" cy="598067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b="1" i="1" dirty="0" smtClean="0"/>
              <a:t>Dlaczego </a:t>
            </a:r>
            <a:r>
              <a:rPr lang="pl-PL" b="1" i="1" dirty="0" err="1" smtClean="0"/>
              <a:t>hejt</a:t>
            </a:r>
            <a:r>
              <a:rPr lang="pl-PL" b="1" i="1" dirty="0" smtClean="0"/>
              <a:t> jest taki groźny?</a:t>
            </a:r>
            <a:endParaRPr lang="pl-PL" i="1" dirty="0" smtClean="0"/>
          </a:p>
          <a:p>
            <a:pPr algn="just"/>
            <a:r>
              <a:rPr lang="pl-PL" dirty="0" smtClean="0"/>
              <a:t>Bo ma groźne konsekwencje. </a:t>
            </a:r>
            <a:r>
              <a:rPr lang="pl-PL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Obniża samoocenę, wywołuje negatywne emocje</a:t>
            </a:r>
            <a:r>
              <a:rPr lang="pl-PL" dirty="0" smtClean="0"/>
              <a:t>. W skrajnym wypadkach może doprowadzić do samobójstwa. Dobrze znane są już przypadki nastolatków, a nawet dzieci, które pod wpływem nękania w sieci i </a:t>
            </a:r>
            <a:r>
              <a:rPr lang="pl-PL" dirty="0" err="1" smtClean="0"/>
              <a:t>hejtowania</a:t>
            </a:r>
            <a:r>
              <a:rPr lang="pl-PL" dirty="0" smtClean="0"/>
              <a:t> przez rówieśników targnęły się na życie.</a:t>
            </a:r>
          </a:p>
          <a:p>
            <a:pPr>
              <a:buNone/>
            </a:pPr>
            <a:r>
              <a:rPr lang="pl-PL" b="1" i="1" dirty="0" smtClean="0"/>
              <a:t>Ale </a:t>
            </a:r>
            <a:r>
              <a:rPr lang="pl-PL" b="1" i="1" dirty="0" err="1" smtClean="0"/>
              <a:t>hejtu</a:t>
            </a:r>
            <a:r>
              <a:rPr lang="pl-PL" b="1" i="1" dirty="0" smtClean="0"/>
              <a:t> nie da się wyplenić z sieci!</a:t>
            </a:r>
            <a:endParaRPr lang="pl-PL" i="1" dirty="0" smtClean="0"/>
          </a:p>
          <a:p>
            <a:r>
              <a:rPr lang="pl-PL" dirty="0" smtClean="0"/>
              <a:t>Nie, jednak </a:t>
            </a:r>
            <a:r>
              <a:rPr lang="pl-PL" b="1" dirty="0" smtClean="0">
                <a:solidFill>
                  <a:srgbClr val="0070C0"/>
                </a:solidFill>
              </a:rPr>
              <a:t>są narzędzia</a:t>
            </a:r>
            <a:r>
              <a:rPr lang="pl-PL" dirty="0" smtClean="0"/>
              <a:t>, po które można i należy sięgnąć w sytuacji, gdy ktoś nas obraża, ośmiesza czy wyśmiewa.</a:t>
            </a:r>
          </a:p>
          <a:p>
            <a:pPr>
              <a:buNone/>
            </a:pPr>
            <a:r>
              <a:rPr lang="pl-PL" b="1" i="1" dirty="0" smtClean="0"/>
              <a:t>Na przykład?</a:t>
            </a:r>
            <a:endParaRPr lang="pl-PL" i="1" dirty="0" smtClean="0"/>
          </a:p>
          <a:p>
            <a:pPr algn="just"/>
            <a:r>
              <a:rPr lang="pl-PL" dirty="0" smtClean="0"/>
              <a:t>Obraźliwy komentarz w pewnych sytuacjach można skasować. W wielu przypadkach istnieje opcja poinformowania administratora o naruszeniu zasad regulaminu. Można również na niego odpowiedzieć, ale bez wdawania się w dyskusję i nie na zasadzie agresja za agresję. Znikoma liczba ludzi zgłasza na przykład naruszenie zasad regulaminu, a to naprawdę nie wymaga dużego wysiłku. Większość portali społecznościowych i </a:t>
            </a:r>
            <a:r>
              <a:rPr lang="pl-PL" dirty="0" smtClean="0"/>
              <a:t>serwisów </a:t>
            </a:r>
            <a:r>
              <a:rPr lang="pl-PL" dirty="0" smtClean="0"/>
              <a:t>informacyjnych udostępnia specjalne narzędzia, które umożliwiają szybkie i wygodne zgłaszanie obraźliwych treści. Takie zgłoszenie to naprawdę tylko kilka sekund.</a:t>
            </a:r>
          </a:p>
          <a:p>
            <a:endParaRPr lang="pl-PL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196800_fc0478e4011ecf0f65e3d153c0658b96_1000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047750"/>
            <a:ext cx="9525000" cy="47625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169</TotalTime>
  <Words>553</Words>
  <Application>Microsoft Office PowerPoint</Application>
  <PresentationFormat>Niestandardowy</PresentationFormat>
  <Paragraphs>44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Obwód</vt:lpstr>
      <vt:lpstr>Bezpieczny internet</vt:lpstr>
      <vt:lpstr>Slajd 2</vt:lpstr>
      <vt:lpstr>CYBERPRZEMOC (AGRESJA ELEKTRONICZNA) </vt:lpstr>
      <vt:lpstr>Slajd 4</vt:lpstr>
      <vt:lpstr>Slajd 5</vt:lpstr>
      <vt:lpstr>MOWA NIENAWIŚCI</vt:lpstr>
      <vt:lpstr>HEJT</vt:lpstr>
      <vt:lpstr>Slajd 8</vt:lpstr>
      <vt:lpstr>Slajd 9</vt:lpstr>
      <vt:lpstr>Slajd 10</vt:lpstr>
      <vt:lpstr>Slajd 11</vt:lpstr>
      <vt:lpstr>„STOP dla hejtu” Rzecznik Praw Dziecka  zob. https://brpd.gov.pl/aktualnosci/stop-dla-hejtu</vt:lpstr>
      <vt:lpstr>GDY PADNIESZ OFIARĄ CYBERPRZEMOCY…</vt:lpstr>
      <vt:lpstr>Slajd 14</vt:lpstr>
      <vt:lpstr>Bezpieczne korzystanie z Internetu</vt:lpstr>
      <vt:lpstr>ZNAJOMOŚĆ INTERNETOWA</vt:lpstr>
      <vt:lpstr>szyfrowanie dysku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Bezpieczny internet</dc:title>
  <dc:creator>Jerzy Wachstyl</dc:creator>
  <cp:lastModifiedBy>BM</cp:lastModifiedBy>
  <cp:revision>39</cp:revision>
  <dcterms:created xsi:type="dcterms:W3CDTF">2019-01-31T19:48:50Z</dcterms:created>
  <dcterms:modified xsi:type="dcterms:W3CDTF">2019-02-01T19:19:59Z</dcterms:modified>
</cp:coreProperties>
</file>